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8" r:id="rId4"/>
    <p:sldId id="269" r:id="rId5"/>
    <p:sldId id="270" r:id="rId6"/>
    <p:sldId id="271" r:id="rId7"/>
    <p:sldId id="272" r:id="rId8"/>
    <p:sldId id="274" r:id="rId9"/>
    <p:sldId id="273" r:id="rId10"/>
    <p:sldId id="262" r:id="rId11"/>
    <p:sldId id="266" r:id="rId12"/>
    <p:sldId id="263" r:id="rId13"/>
    <p:sldId id="275" r:id="rId14"/>
    <p:sldId id="264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5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44C4F-8404-4E78-8D43-AF7074EF3CBC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B34E5-2688-4FE0-9460-7DB743A077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44C4F-8404-4E78-8D43-AF7074EF3CBC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B34E5-2688-4FE0-9460-7DB743A077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44C4F-8404-4E78-8D43-AF7074EF3CBC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B34E5-2688-4FE0-9460-7DB743A077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44C4F-8404-4E78-8D43-AF7074EF3CBC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B34E5-2688-4FE0-9460-7DB743A077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44C4F-8404-4E78-8D43-AF7074EF3CBC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B34E5-2688-4FE0-9460-7DB743A077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44C4F-8404-4E78-8D43-AF7074EF3CBC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B34E5-2688-4FE0-9460-7DB743A077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44C4F-8404-4E78-8D43-AF7074EF3CBC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B34E5-2688-4FE0-9460-7DB743A077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44C4F-8404-4E78-8D43-AF7074EF3CBC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B34E5-2688-4FE0-9460-7DB743A077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44C4F-8404-4E78-8D43-AF7074EF3CBC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B34E5-2688-4FE0-9460-7DB743A077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44C4F-8404-4E78-8D43-AF7074EF3CBC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B34E5-2688-4FE0-9460-7DB743A077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44C4F-8404-4E78-8D43-AF7074EF3CBC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B34E5-2688-4FE0-9460-7DB743A077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44C4F-8404-4E78-8D43-AF7074EF3CBC}" type="datetimeFigureOut">
              <a:rPr lang="en-US" smtClean="0"/>
              <a:pPr/>
              <a:t>2/13/2012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CB34E5-2688-4FE0-9460-7DB743A0778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1981199"/>
          </a:xfrm>
        </p:spPr>
        <p:txBody>
          <a:bodyPr/>
          <a:lstStyle/>
          <a:p>
            <a:r>
              <a:rPr lang="en-US" dirty="0" smtClean="0"/>
              <a:t>Section 2-5: Proving Angles Congruent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2819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Goal 2.02:  Apply properties, definitions, and theorems of angles and lines to solve problems and write proofs.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Theorems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9.   Vertical </a:t>
            </a:r>
            <a:r>
              <a:rPr lang="en-US" dirty="0"/>
              <a:t>angles are </a:t>
            </a:r>
            <a:r>
              <a:rPr lang="en-US" b="1" dirty="0">
                <a:solidFill>
                  <a:srgbClr val="7030A0"/>
                </a:solidFill>
              </a:rPr>
              <a:t>congruent</a:t>
            </a:r>
            <a:r>
              <a:rPr lang="en-US" dirty="0" smtClean="0"/>
              <a:t>.</a:t>
            </a: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10. </a:t>
            </a:r>
            <a:r>
              <a:rPr lang="en-US" dirty="0"/>
              <a:t>If two angles are supplements of the same angle (or of congruent angles), then </a:t>
            </a:r>
            <a:r>
              <a:rPr lang="en-US" b="1" dirty="0">
                <a:solidFill>
                  <a:srgbClr val="7030A0"/>
                </a:solidFill>
              </a:rPr>
              <a:t>the two </a:t>
            </a:r>
            <a:r>
              <a:rPr lang="en-US" b="1" dirty="0" smtClean="0">
                <a:solidFill>
                  <a:srgbClr val="7030A0"/>
                </a:solidFill>
              </a:rPr>
              <a:t>angles are </a:t>
            </a:r>
            <a:r>
              <a:rPr lang="en-US" b="1" dirty="0">
                <a:solidFill>
                  <a:srgbClr val="7030A0"/>
                </a:solidFill>
              </a:rPr>
              <a:t>congruent.</a:t>
            </a:r>
          </a:p>
          <a:p>
            <a:pPr>
              <a:buNone/>
            </a:pPr>
            <a:r>
              <a:rPr lang="en-US" dirty="0" smtClean="0"/>
              <a:t>(</a:t>
            </a:r>
            <a:r>
              <a:rPr lang="en-US" dirty="0" smtClean="0">
                <a:solidFill>
                  <a:srgbClr val="FF0000"/>
                </a:solidFill>
              </a:rPr>
              <a:t>Supplements </a:t>
            </a:r>
            <a:r>
              <a:rPr lang="en-US" dirty="0">
                <a:solidFill>
                  <a:srgbClr val="FF0000"/>
                </a:solidFill>
              </a:rPr>
              <a:t>of the same/ </a:t>
            </a:r>
            <a:r>
              <a:rPr lang="en-US" dirty="0">
                <a:solidFill>
                  <a:srgbClr val="FF0000"/>
                </a:solidFill>
                <a:sym typeface="Symbol"/>
              </a:rPr>
              <a:t></a:t>
            </a:r>
            <a:r>
              <a:rPr lang="en-US" dirty="0">
                <a:solidFill>
                  <a:srgbClr val="FF0000"/>
                </a:solidFill>
              </a:rPr>
              <a:t> angles are </a:t>
            </a:r>
            <a:r>
              <a:rPr lang="en-US" dirty="0">
                <a:solidFill>
                  <a:srgbClr val="FF0000"/>
                </a:solidFill>
                <a:sym typeface="Symbol"/>
              </a:rPr>
              <a:t></a:t>
            </a:r>
            <a:r>
              <a:rPr lang="en-US" dirty="0" smtClean="0"/>
              <a:t>.)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11.  </a:t>
            </a:r>
            <a:r>
              <a:rPr lang="en-US" dirty="0"/>
              <a:t>If two angles are complements of the same angle (or of congruent angles), then </a:t>
            </a:r>
            <a:r>
              <a:rPr lang="en-US" b="1" dirty="0">
                <a:solidFill>
                  <a:srgbClr val="7030A0"/>
                </a:solidFill>
              </a:rPr>
              <a:t>the two </a:t>
            </a:r>
            <a:r>
              <a:rPr lang="en-US" b="1" dirty="0" smtClean="0">
                <a:solidFill>
                  <a:srgbClr val="7030A0"/>
                </a:solidFill>
              </a:rPr>
              <a:t>   </a:t>
            </a:r>
            <a:r>
              <a:rPr lang="en-US" b="1" dirty="0">
                <a:solidFill>
                  <a:srgbClr val="7030A0"/>
                </a:solidFill>
              </a:rPr>
              <a:t>angles are congruent.</a:t>
            </a:r>
          </a:p>
          <a:p>
            <a:pPr>
              <a:buNone/>
            </a:pPr>
            <a:r>
              <a:rPr lang="en-US" dirty="0"/>
              <a:t>(</a:t>
            </a:r>
            <a:r>
              <a:rPr lang="en-US" dirty="0">
                <a:solidFill>
                  <a:srgbClr val="FF0000"/>
                </a:solidFill>
              </a:rPr>
              <a:t>Complements of the same/</a:t>
            </a:r>
            <a:r>
              <a:rPr lang="en-US" dirty="0">
                <a:solidFill>
                  <a:srgbClr val="FF0000"/>
                </a:solidFill>
                <a:sym typeface="Symbol"/>
              </a:rPr>
              <a:t></a:t>
            </a:r>
            <a:r>
              <a:rPr lang="en-US" dirty="0">
                <a:solidFill>
                  <a:srgbClr val="FF0000"/>
                </a:solidFill>
              </a:rPr>
              <a:t> angles are </a:t>
            </a:r>
            <a:r>
              <a:rPr lang="en-US" dirty="0">
                <a:solidFill>
                  <a:srgbClr val="FF0000"/>
                </a:solidFill>
                <a:sym typeface="Symbol"/>
              </a:rPr>
              <a:t></a:t>
            </a:r>
            <a:r>
              <a:rPr lang="en-US" dirty="0"/>
              <a:t>.)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 startAt="12"/>
            </a:pPr>
            <a:r>
              <a:rPr lang="en-US" dirty="0" smtClean="0"/>
              <a:t>All </a:t>
            </a:r>
            <a:r>
              <a:rPr lang="en-US" dirty="0"/>
              <a:t>right angles are </a:t>
            </a:r>
            <a:r>
              <a:rPr lang="en-US" b="1" dirty="0">
                <a:solidFill>
                  <a:srgbClr val="7030A0"/>
                </a:solidFill>
              </a:rPr>
              <a:t>congruent</a:t>
            </a:r>
            <a:r>
              <a:rPr lang="en-US" dirty="0" smtClean="0"/>
              <a:t>.</a:t>
            </a:r>
          </a:p>
          <a:p>
            <a:pPr marL="514350" indent="-514350">
              <a:buAutoNum type="arabicPeriod" startAt="12"/>
            </a:pPr>
            <a:endParaRPr lang="en-US" dirty="0"/>
          </a:p>
          <a:p>
            <a:pPr marL="514350" indent="-514350">
              <a:buAutoNum type="arabicPeriod" startAt="12"/>
            </a:pPr>
            <a:r>
              <a:rPr lang="en-US" dirty="0" smtClean="0"/>
              <a:t>  </a:t>
            </a:r>
            <a:r>
              <a:rPr lang="en-US" dirty="0"/>
              <a:t>If two lines are perpendicular, then </a:t>
            </a:r>
            <a:r>
              <a:rPr lang="en-US" b="1" dirty="0">
                <a:solidFill>
                  <a:srgbClr val="7030A0"/>
                </a:solidFill>
              </a:rPr>
              <a:t>they form congruent, adjacent angles</a:t>
            </a:r>
            <a:r>
              <a:rPr lang="en-US" b="1" dirty="0" smtClean="0">
                <a:solidFill>
                  <a:srgbClr val="7030A0"/>
                </a:solidFill>
              </a:rPr>
              <a:t>.</a:t>
            </a:r>
          </a:p>
          <a:p>
            <a:pPr marL="514350" indent="-514350">
              <a:buAutoNum type="arabicPeriod" startAt="12"/>
            </a:pPr>
            <a:endParaRPr lang="en-US" dirty="0"/>
          </a:p>
          <a:p>
            <a:pPr marL="514350" indent="-514350">
              <a:buAutoNum type="arabicPeriod" startAt="12"/>
            </a:pPr>
            <a:r>
              <a:rPr lang="en-US" dirty="0" smtClean="0"/>
              <a:t>  </a:t>
            </a:r>
            <a:r>
              <a:rPr lang="en-US" dirty="0"/>
              <a:t>If two lines form congruent, adjacent angles, then </a:t>
            </a:r>
            <a:r>
              <a:rPr lang="en-US" b="1" dirty="0">
                <a:solidFill>
                  <a:srgbClr val="7030A0"/>
                </a:solidFill>
              </a:rPr>
              <a:t>the lines are perpendicular</a:t>
            </a:r>
            <a:r>
              <a:rPr lang="en-US" dirty="0" smtClean="0"/>
              <a:t>.</a:t>
            </a:r>
          </a:p>
          <a:p>
            <a:pPr marL="514350" indent="-514350">
              <a:buAutoNum type="arabicPeriod" startAt="12"/>
            </a:pPr>
            <a:endParaRPr lang="en-US" dirty="0"/>
          </a:p>
          <a:p>
            <a:pPr marL="514350" indent="-514350">
              <a:buAutoNum type="arabicPeriod" startAt="15"/>
            </a:pPr>
            <a:r>
              <a:rPr lang="en-US" dirty="0" smtClean="0"/>
              <a:t>If </a:t>
            </a:r>
            <a:r>
              <a:rPr lang="en-US" dirty="0"/>
              <a:t>the exterior sides of two adjacent acute angles are perpendicular, then </a:t>
            </a:r>
            <a:r>
              <a:rPr lang="en-US" b="1" dirty="0">
                <a:solidFill>
                  <a:srgbClr val="7030A0"/>
                </a:solidFill>
              </a:rPr>
              <a:t>the angles </a:t>
            </a:r>
            <a:r>
              <a:rPr lang="en-US" b="1" dirty="0" smtClean="0">
                <a:solidFill>
                  <a:srgbClr val="7030A0"/>
                </a:solidFill>
              </a:rPr>
              <a:t>are        </a:t>
            </a:r>
            <a:r>
              <a:rPr lang="en-US" b="1" dirty="0">
                <a:solidFill>
                  <a:srgbClr val="7030A0"/>
                </a:solidFill>
              </a:rPr>
              <a:t>complementary.</a:t>
            </a:r>
          </a:p>
          <a:p>
            <a:pPr marL="514350" indent="-514350">
              <a:buAutoNum type="arabicPeriod" startAt="12"/>
            </a:pP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Together:  P 102 (39 – 53 odds, 57, 59)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6388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sz="5100" dirty="0" smtClean="0"/>
              <a:t>39.  </a:t>
            </a:r>
          </a:p>
          <a:p>
            <a:pPr>
              <a:buNone/>
            </a:pPr>
            <a:r>
              <a:rPr lang="en-US" sz="5100" dirty="0" smtClean="0"/>
              <a:t>41. </a:t>
            </a:r>
          </a:p>
          <a:p>
            <a:pPr>
              <a:buNone/>
            </a:pPr>
            <a:r>
              <a:rPr lang="en-US" sz="5100" dirty="0" smtClean="0"/>
              <a:t>43.</a:t>
            </a:r>
          </a:p>
          <a:p>
            <a:pPr>
              <a:buNone/>
            </a:pPr>
            <a:r>
              <a:rPr lang="en-US" sz="5100" dirty="0" smtClean="0"/>
              <a:t>45. Congruent adjacent complementary angles</a:t>
            </a:r>
          </a:p>
          <a:p>
            <a:pPr marL="514350" indent="-514350">
              <a:buAutoNum type="arabicPeriod" startAt="47"/>
            </a:pPr>
            <a:r>
              <a:rPr lang="en-US" sz="5100" dirty="0" smtClean="0"/>
              <a:t> </a:t>
            </a:r>
            <a:r>
              <a:rPr lang="en-US" sz="4000" b="1" dirty="0" smtClean="0">
                <a:sym typeface="Symbol"/>
              </a:rPr>
              <a:t></a:t>
            </a:r>
            <a:r>
              <a:rPr lang="en-US" sz="5100" dirty="0" smtClean="0"/>
              <a:t> A  and </a:t>
            </a:r>
            <a:r>
              <a:rPr lang="en-US" sz="4000" b="1" dirty="0" smtClean="0">
                <a:sym typeface="Symbol"/>
              </a:rPr>
              <a:t> </a:t>
            </a:r>
            <a:r>
              <a:rPr lang="en-US" sz="5100" dirty="0" smtClean="0"/>
              <a:t>B are complementary:  </a:t>
            </a:r>
          </a:p>
          <a:p>
            <a:pPr marL="514350" indent="-514350">
              <a:buNone/>
            </a:pPr>
            <a:r>
              <a:rPr lang="en-US" sz="5100" dirty="0"/>
              <a:t> </a:t>
            </a:r>
            <a:r>
              <a:rPr lang="en-US" sz="5100" dirty="0" smtClean="0"/>
              <a:t>             m </a:t>
            </a:r>
            <a:r>
              <a:rPr lang="en-US" sz="4000" b="1" dirty="0" smtClean="0">
                <a:sym typeface="Symbol"/>
              </a:rPr>
              <a:t></a:t>
            </a:r>
            <a:r>
              <a:rPr lang="en-US" sz="5100" dirty="0" smtClean="0"/>
              <a:t>A = 3x + 12 and </a:t>
            </a:r>
            <a:r>
              <a:rPr lang="en-US" sz="4000" b="1" dirty="0" smtClean="0">
                <a:sym typeface="Symbol"/>
              </a:rPr>
              <a:t></a:t>
            </a:r>
            <a:r>
              <a:rPr lang="en-US" sz="5100" dirty="0" smtClean="0"/>
              <a:t>B = 2x – 22</a:t>
            </a:r>
          </a:p>
          <a:p>
            <a:pPr marL="514350" indent="-514350">
              <a:buAutoNum type="arabicPeriod" startAt="49"/>
            </a:pPr>
            <a:r>
              <a:rPr lang="en-US" sz="5100" dirty="0" smtClean="0"/>
              <a:t> </a:t>
            </a:r>
            <a:r>
              <a:rPr lang="en-US" sz="4000" b="1" dirty="0" smtClean="0">
                <a:sym typeface="Symbol"/>
              </a:rPr>
              <a:t></a:t>
            </a:r>
            <a:r>
              <a:rPr lang="en-US" sz="5100" dirty="0" smtClean="0"/>
              <a:t>A is twice as large as its complement, </a:t>
            </a:r>
            <a:r>
              <a:rPr lang="en-US" sz="4000" b="1" dirty="0" smtClean="0">
                <a:sym typeface="Symbol"/>
              </a:rPr>
              <a:t></a:t>
            </a:r>
            <a:r>
              <a:rPr lang="en-US" sz="5100" dirty="0" smtClean="0"/>
              <a:t>B</a:t>
            </a:r>
          </a:p>
          <a:p>
            <a:pPr marL="514350" indent="-514350">
              <a:buAutoNum type="arabicPeriod" startAt="51"/>
            </a:pPr>
            <a:r>
              <a:rPr lang="en-US" sz="5100" dirty="0" smtClean="0"/>
              <a:t> </a:t>
            </a:r>
            <a:r>
              <a:rPr lang="en-US" sz="4000" b="1" dirty="0" smtClean="0">
                <a:sym typeface="Symbol"/>
              </a:rPr>
              <a:t></a:t>
            </a:r>
            <a:r>
              <a:rPr lang="en-US" sz="5100" dirty="0" smtClean="0"/>
              <a:t> A is twice as large as its supplement, </a:t>
            </a:r>
            <a:r>
              <a:rPr lang="en-US" sz="4000" b="1" dirty="0" smtClean="0">
                <a:sym typeface="Symbol"/>
              </a:rPr>
              <a:t></a:t>
            </a:r>
            <a:r>
              <a:rPr lang="en-US" sz="5100" dirty="0" smtClean="0"/>
              <a:t>B</a:t>
            </a:r>
          </a:p>
          <a:p>
            <a:pPr marL="914400" indent="-914400">
              <a:buAutoNum type="arabicPeriod" startAt="53"/>
            </a:pPr>
            <a:r>
              <a:rPr lang="en-US" sz="5100" dirty="0" smtClean="0"/>
              <a:t>The measure of </a:t>
            </a:r>
            <a:r>
              <a:rPr lang="en-US" sz="4000" b="1" dirty="0" smtClean="0">
                <a:sym typeface="Symbol"/>
              </a:rPr>
              <a:t></a:t>
            </a:r>
            <a:r>
              <a:rPr lang="en-US" sz="5100" dirty="0" smtClean="0"/>
              <a:t>B, complement of </a:t>
            </a:r>
            <a:r>
              <a:rPr lang="en-US" sz="4000" b="1" dirty="0" smtClean="0">
                <a:sym typeface="Symbol"/>
              </a:rPr>
              <a:t></a:t>
            </a:r>
            <a:r>
              <a:rPr lang="en-US" sz="5100" dirty="0" smtClean="0"/>
              <a:t>A, if 4 times the measure of </a:t>
            </a:r>
            <a:r>
              <a:rPr lang="en-US" sz="4000" b="1" dirty="0" smtClean="0">
                <a:sym typeface="Symbol"/>
              </a:rPr>
              <a:t></a:t>
            </a:r>
            <a:r>
              <a:rPr lang="en-US" sz="5100" dirty="0" smtClean="0"/>
              <a:t>C,  complement of </a:t>
            </a:r>
          </a:p>
          <a:p>
            <a:pPr marL="742950" indent="-742950">
              <a:buNone/>
            </a:pPr>
            <a:r>
              <a:rPr lang="en-US" sz="5100" b="1" dirty="0" smtClean="0">
                <a:sym typeface="Symbol"/>
              </a:rPr>
              <a:t>       </a:t>
            </a:r>
            <a:r>
              <a:rPr lang="en-US" sz="4000" b="1" dirty="0" smtClean="0">
                <a:sym typeface="Symbol"/>
              </a:rPr>
              <a:t></a:t>
            </a:r>
            <a:r>
              <a:rPr lang="en-US" sz="5100" dirty="0" smtClean="0"/>
              <a:t> A.</a:t>
            </a:r>
          </a:p>
          <a:p>
            <a:pPr>
              <a:buNone/>
            </a:pPr>
            <a:endParaRPr lang="en-US" sz="51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57.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59.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Groups of 2 to 3:   Do p 102: 40 – 54 even, 58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Worksheet:  Practice 2-5</a:t>
            </a:r>
          </a:p>
          <a:p>
            <a:endParaRPr lang="en-US" dirty="0" smtClean="0"/>
          </a:p>
          <a:p>
            <a:r>
              <a:rPr lang="en-US" dirty="0" smtClean="0"/>
              <a:t>Assessment</a:t>
            </a:r>
          </a:p>
          <a:p>
            <a:pPr>
              <a:buNone/>
            </a:pPr>
            <a:r>
              <a:rPr lang="en-US" dirty="0" smtClean="0"/>
              <a:t>      Standardized Test Prep:  p 103 (60 – 66</a:t>
            </a:r>
            <a:r>
              <a:rPr lang="en-US" dirty="0" smtClean="0"/>
              <a:t>)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p 103 Mixed Review (67-74)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Essential Questions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AutoNum type="arabicPeriod"/>
            </a:pPr>
            <a:r>
              <a:rPr lang="en-US" dirty="0" smtClean="0"/>
              <a:t>How </a:t>
            </a:r>
            <a:r>
              <a:rPr lang="en-US" dirty="0"/>
              <a:t>are vertical, complementary, and supplementary angles identified</a:t>
            </a:r>
            <a:r>
              <a:rPr lang="en-US" dirty="0" smtClean="0"/>
              <a:t>?</a:t>
            </a:r>
          </a:p>
          <a:p>
            <a:pPr marL="514350" lvl="0" indent="-514350">
              <a:buAutoNum type="arabicPeriod"/>
            </a:pPr>
            <a:endParaRPr lang="en-US" dirty="0"/>
          </a:p>
          <a:p>
            <a:pPr marL="514350" lvl="0" indent="-514350">
              <a:buAutoNum type="arabicPeriod" startAt="2"/>
            </a:pPr>
            <a:r>
              <a:rPr lang="en-US" dirty="0" smtClean="0"/>
              <a:t>What </a:t>
            </a:r>
            <a:r>
              <a:rPr lang="en-US" dirty="0"/>
              <a:t>are the theorems about angles</a:t>
            </a:r>
            <a:r>
              <a:rPr lang="en-US" dirty="0" smtClean="0"/>
              <a:t>?</a:t>
            </a:r>
          </a:p>
          <a:p>
            <a:pPr marL="514350" lvl="0" indent="-514350"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3.   How </a:t>
            </a:r>
            <a:r>
              <a:rPr lang="en-US" dirty="0"/>
              <a:t>are they applied?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are adjacent angles?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Two angles side by side with a common vertex and common side. ( no common interior points and can’t overlap)</a:t>
            </a:r>
          </a:p>
          <a:p>
            <a:pPr>
              <a:buNone/>
            </a:pPr>
            <a:r>
              <a:rPr lang="en-US" dirty="0"/>
              <a:t>e</a:t>
            </a:r>
            <a:r>
              <a:rPr lang="en-US" dirty="0" smtClean="0"/>
              <a:t>x. 1                                                ex. 2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685800" y="5638800"/>
            <a:ext cx="27432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1905000" y="563880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6019800" y="5867400"/>
            <a:ext cx="19812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6019800" y="5181600"/>
            <a:ext cx="15240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5400000" flipH="1" flipV="1">
            <a:off x="5715000" y="4876800"/>
            <a:ext cx="12954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</a:rPr>
              <a:t>Vertical Angles 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lphaLcPeriod"/>
            </a:pPr>
            <a:r>
              <a:rPr lang="en-US" dirty="0" smtClean="0"/>
              <a:t>two </a:t>
            </a:r>
            <a:r>
              <a:rPr lang="en-US" dirty="0"/>
              <a:t>angles whose sides form two pairs of opposite </a:t>
            </a:r>
            <a:r>
              <a:rPr lang="en-US" dirty="0" smtClean="0"/>
              <a:t>rays.</a:t>
            </a:r>
          </a:p>
          <a:p>
            <a:pPr marL="514350" indent="-514350">
              <a:buAutoNum type="alphaLcPeriod"/>
            </a:pPr>
            <a:r>
              <a:rPr lang="en-US" dirty="0" smtClean="0"/>
              <a:t> when two lines intersect two pairs of vertical angles are formed.</a:t>
            </a:r>
          </a:p>
          <a:p>
            <a:pPr marL="514350" indent="-514350">
              <a:buNone/>
            </a:pP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743200" y="4038600"/>
            <a:ext cx="3505200" cy="1371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3505200" y="3810000"/>
            <a:ext cx="2590800" cy="1981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</a:rPr>
              <a:t>Complementary Angles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two angles whose measures have the sum 90.  Each angle is a complement of the other.</a:t>
            </a:r>
          </a:p>
          <a:p>
            <a:pPr>
              <a:buNone/>
            </a:pPr>
            <a:r>
              <a:rPr lang="en-US" dirty="0"/>
              <a:t> </a:t>
            </a:r>
          </a:p>
          <a:p>
            <a:pPr>
              <a:buNone/>
            </a:pPr>
            <a:r>
              <a:rPr lang="en-US" dirty="0"/>
              <a:t>x = angle            	90 – x = </a:t>
            </a:r>
            <a:r>
              <a:rPr lang="en-US" dirty="0" smtClean="0"/>
              <a:t>complement</a:t>
            </a:r>
          </a:p>
          <a:p>
            <a:pPr>
              <a:buNone/>
            </a:pPr>
            <a:r>
              <a:rPr lang="en-US" dirty="0"/>
              <a:t>e</a:t>
            </a:r>
            <a:r>
              <a:rPr lang="en-US" dirty="0" smtClean="0"/>
              <a:t>x. 1                                  ex. 2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066800" y="5791200"/>
            <a:ext cx="1905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5400000" flipH="1" flipV="1">
            <a:off x="191294" y="4914106"/>
            <a:ext cx="1752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1066800" y="4724400"/>
            <a:ext cx="1447800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4114800" y="5715000"/>
            <a:ext cx="1447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4114800" y="4876800"/>
            <a:ext cx="11430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6477000" y="5715000"/>
            <a:ext cx="1447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6477000" y="5105400"/>
            <a:ext cx="13716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</a:rPr>
              <a:t>Supplementary Angles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/>
              <a:t>two angles whose measures have the sum </a:t>
            </a:r>
            <a:r>
              <a:rPr lang="en-US" dirty="0" smtClean="0"/>
              <a:t>180.  </a:t>
            </a:r>
            <a:r>
              <a:rPr lang="en-US" dirty="0"/>
              <a:t>Each angle is a </a:t>
            </a:r>
            <a:r>
              <a:rPr lang="en-US" dirty="0" smtClean="0"/>
              <a:t>supplement </a:t>
            </a:r>
            <a:r>
              <a:rPr lang="en-US" dirty="0"/>
              <a:t>of the other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/>
              <a:t>x = angle		180 – x = </a:t>
            </a:r>
            <a:r>
              <a:rPr lang="en-US" dirty="0" smtClean="0"/>
              <a:t>supplement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e</a:t>
            </a:r>
            <a:r>
              <a:rPr lang="en-US" dirty="0" smtClean="0"/>
              <a:t>x. 1                                                                ex. 2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762000" y="5715000"/>
            <a:ext cx="29718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1981200" y="4800600"/>
            <a:ext cx="9906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5400000">
            <a:off x="4838700" y="4305300"/>
            <a:ext cx="9906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638800" y="4114800"/>
            <a:ext cx="15240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6200000" flipH="1">
            <a:off x="6324600" y="5334000"/>
            <a:ext cx="11430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6629400" y="5029200"/>
            <a:ext cx="16002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Reminders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Complementary and supplementary angles do not have to be adjacent angles.</a:t>
            </a:r>
            <a:endParaRPr lang="en-US" dirty="0"/>
          </a:p>
          <a:p>
            <a:r>
              <a:rPr lang="en-US" dirty="0" smtClean="0"/>
              <a:t>Complementary will always be only 2 angles whose sum is 90.</a:t>
            </a:r>
          </a:p>
          <a:p>
            <a:r>
              <a:rPr lang="en-US" dirty="0" smtClean="0"/>
              <a:t>Supplementary must always be 2 angles whose sum is 180.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Examples p 100 (1-5)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dirty="0" smtClean="0"/>
              <a:t>Supplementary to </a:t>
            </a:r>
            <a:r>
              <a:rPr lang="en-US" b="1" dirty="0" smtClean="0">
                <a:sym typeface="Symbol"/>
              </a:rPr>
              <a:t> </a:t>
            </a:r>
            <a:r>
              <a:rPr lang="en-US" dirty="0" smtClean="0"/>
              <a:t>AOD</a:t>
            </a:r>
          </a:p>
          <a:p>
            <a:pPr marL="514350" indent="-514350">
              <a:buAutoNum type="arabicPeriod"/>
            </a:pPr>
            <a:r>
              <a:rPr lang="en-US" dirty="0" smtClean="0"/>
              <a:t>Adjacent and congruent to </a:t>
            </a:r>
            <a:r>
              <a:rPr lang="en-US" b="1" dirty="0" smtClean="0">
                <a:sym typeface="Symbol"/>
              </a:rPr>
              <a:t></a:t>
            </a:r>
            <a:r>
              <a:rPr lang="en-US" dirty="0" smtClean="0"/>
              <a:t>AOE</a:t>
            </a:r>
          </a:p>
          <a:p>
            <a:pPr marL="514350" indent="-514350">
              <a:buAutoNum type="arabicPeriod"/>
            </a:pPr>
            <a:r>
              <a:rPr lang="en-US" dirty="0" smtClean="0"/>
              <a:t>Supplementary to </a:t>
            </a:r>
            <a:r>
              <a:rPr lang="en-US" b="1" dirty="0" smtClean="0">
                <a:sym typeface="Symbol"/>
              </a:rPr>
              <a:t></a:t>
            </a:r>
            <a:r>
              <a:rPr lang="en-US" dirty="0" smtClean="0"/>
              <a:t>EOA</a:t>
            </a:r>
          </a:p>
          <a:p>
            <a:pPr marL="514350" indent="-514350">
              <a:buAutoNum type="arabicPeriod"/>
            </a:pPr>
            <a:r>
              <a:rPr lang="en-US" dirty="0" smtClean="0"/>
              <a:t>Complementary to </a:t>
            </a:r>
            <a:r>
              <a:rPr lang="en-US" b="1" dirty="0" smtClean="0">
                <a:sym typeface="Symbol"/>
              </a:rPr>
              <a:t></a:t>
            </a:r>
            <a:r>
              <a:rPr lang="en-US" dirty="0" smtClean="0"/>
              <a:t>EOD</a:t>
            </a:r>
          </a:p>
          <a:p>
            <a:pPr marL="514350" indent="-514350">
              <a:buAutoNum type="arabicPeriod"/>
            </a:pPr>
            <a:r>
              <a:rPr lang="en-US" dirty="0" smtClean="0"/>
              <a:t>A pair of vertical angles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 rot="5400000">
            <a:off x="5867400" y="4191000"/>
            <a:ext cx="30480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5400000" flipH="1" flipV="1">
            <a:off x="6019800" y="3200400"/>
            <a:ext cx="2590800" cy="1676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>
            <a:off x="6248400" y="3962400"/>
            <a:ext cx="1143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 100 (10 -18)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458200" cy="5364163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 startAt="10"/>
            </a:pPr>
            <a:r>
              <a:rPr lang="en-US" dirty="0" smtClean="0"/>
              <a:t> </a:t>
            </a:r>
            <a:r>
              <a:rPr lang="en-US" b="1" dirty="0" smtClean="0">
                <a:sym typeface="Symbol"/>
              </a:rPr>
              <a:t></a:t>
            </a:r>
            <a:r>
              <a:rPr lang="en-US" dirty="0" smtClean="0"/>
              <a:t>J  = </a:t>
            </a:r>
            <a:r>
              <a:rPr lang="en-US" b="1" dirty="0" smtClean="0">
                <a:sym typeface="Symbol"/>
              </a:rPr>
              <a:t></a:t>
            </a:r>
            <a:r>
              <a:rPr lang="en-US" dirty="0" smtClean="0"/>
              <a:t>D</a:t>
            </a:r>
          </a:p>
          <a:p>
            <a:pPr marL="514350" indent="-514350">
              <a:buAutoNum type="arabicPeriod" startAt="10"/>
            </a:pPr>
            <a:r>
              <a:rPr lang="en-US" dirty="0"/>
              <a:t> </a:t>
            </a:r>
            <a:r>
              <a:rPr lang="en-US" b="1" dirty="0" smtClean="0">
                <a:sym typeface="Symbol"/>
              </a:rPr>
              <a:t></a:t>
            </a:r>
            <a:r>
              <a:rPr lang="en-US" dirty="0" smtClean="0"/>
              <a:t> JAC = </a:t>
            </a:r>
            <a:r>
              <a:rPr lang="en-US" b="1" dirty="0" smtClean="0">
                <a:sym typeface="Symbol"/>
              </a:rPr>
              <a:t></a:t>
            </a:r>
            <a:r>
              <a:rPr lang="en-US" dirty="0" smtClean="0"/>
              <a:t>DAC</a:t>
            </a:r>
          </a:p>
          <a:p>
            <a:pPr marL="514350" indent="-514350">
              <a:buAutoNum type="arabicPeriod" startAt="10"/>
            </a:pPr>
            <a:r>
              <a:rPr lang="en-US" dirty="0"/>
              <a:t> </a:t>
            </a:r>
            <a:r>
              <a:rPr lang="en-US" b="1" dirty="0" smtClean="0">
                <a:sym typeface="Symbol"/>
              </a:rPr>
              <a:t></a:t>
            </a:r>
            <a:r>
              <a:rPr lang="en-US" dirty="0" smtClean="0"/>
              <a:t>JAE and </a:t>
            </a:r>
            <a:r>
              <a:rPr lang="en-US" b="1" dirty="0" smtClean="0">
                <a:sym typeface="Symbol"/>
              </a:rPr>
              <a:t></a:t>
            </a:r>
            <a:r>
              <a:rPr lang="en-US" dirty="0" smtClean="0"/>
              <a:t>EAF are adjacent &amp; supplementary</a:t>
            </a:r>
          </a:p>
          <a:p>
            <a:pPr marL="514350" indent="-514350">
              <a:buAutoNum type="arabicPeriod" startAt="10"/>
            </a:pPr>
            <a:r>
              <a:rPr lang="en-US" dirty="0"/>
              <a:t> </a:t>
            </a:r>
            <a:r>
              <a:rPr lang="en-US" dirty="0" smtClean="0"/>
              <a:t>  m</a:t>
            </a:r>
            <a:r>
              <a:rPr lang="en-US" b="1" dirty="0" smtClean="0">
                <a:sym typeface="Symbol"/>
              </a:rPr>
              <a:t> </a:t>
            </a:r>
            <a:r>
              <a:rPr lang="en-US" dirty="0" smtClean="0"/>
              <a:t>JCA = m</a:t>
            </a:r>
            <a:r>
              <a:rPr lang="en-US" b="1" dirty="0" smtClean="0">
                <a:sym typeface="Symbol"/>
              </a:rPr>
              <a:t> </a:t>
            </a:r>
            <a:r>
              <a:rPr lang="en-US" dirty="0" smtClean="0"/>
              <a:t>DCA</a:t>
            </a:r>
          </a:p>
          <a:p>
            <a:pPr marL="514350" indent="-514350">
              <a:buAutoNum type="arabicPeriod" startAt="10"/>
            </a:pPr>
            <a:r>
              <a:rPr lang="en-US" dirty="0"/>
              <a:t> </a:t>
            </a:r>
            <a:r>
              <a:rPr lang="en-US" dirty="0" smtClean="0"/>
              <a:t> m</a:t>
            </a:r>
            <a:r>
              <a:rPr lang="en-US" b="1" dirty="0" smtClean="0">
                <a:sym typeface="Symbol"/>
              </a:rPr>
              <a:t> </a:t>
            </a:r>
            <a:r>
              <a:rPr lang="en-US" dirty="0" smtClean="0"/>
              <a:t>JCA + m</a:t>
            </a:r>
            <a:r>
              <a:rPr lang="en-US" b="1" dirty="0" smtClean="0">
                <a:sym typeface="Symbol"/>
              </a:rPr>
              <a:t> </a:t>
            </a:r>
            <a:r>
              <a:rPr lang="en-US" dirty="0" smtClean="0"/>
              <a:t>ACD = 180</a:t>
            </a:r>
          </a:p>
          <a:p>
            <a:pPr marL="514350" indent="-514350">
              <a:buAutoNum type="arabicPeriod" startAt="10"/>
            </a:pPr>
            <a:r>
              <a:rPr lang="en-US" dirty="0"/>
              <a:t> </a:t>
            </a:r>
            <a:r>
              <a:rPr lang="en-US" dirty="0" smtClean="0"/>
              <a:t> AJ = AD</a:t>
            </a:r>
          </a:p>
          <a:p>
            <a:pPr marL="514350" indent="-514350">
              <a:buAutoNum type="arabicPeriod" startAt="10"/>
            </a:pPr>
            <a:r>
              <a:rPr lang="en-US" dirty="0"/>
              <a:t> </a:t>
            </a:r>
            <a:r>
              <a:rPr lang="en-US" dirty="0" smtClean="0"/>
              <a:t>C is the midpoint of JD</a:t>
            </a:r>
          </a:p>
          <a:p>
            <a:pPr marL="514350" indent="-514350">
              <a:buAutoNum type="arabicPeriod" startAt="10"/>
            </a:pPr>
            <a:r>
              <a:rPr lang="en-US" dirty="0"/>
              <a:t> </a:t>
            </a:r>
            <a:r>
              <a:rPr lang="en-US" b="1" dirty="0" smtClean="0">
                <a:sym typeface="Symbol"/>
              </a:rPr>
              <a:t></a:t>
            </a:r>
            <a:r>
              <a:rPr lang="en-US" dirty="0" smtClean="0"/>
              <a:t>EAF and </a:t>
            </a:r>
            <a:r>
              <a:rPr lang="en-US" b="1" dirty="0" smtClean="0">
                <a:sym typeface="Symbol"/>
              </a:rPr>
              <a:t></a:t>
            </a:r>
            <a:r>
              <a:rPr lang="en-US" dirty="0" smtClean="0"/>
              <a:t>JAD are vertical angles</a:t>
            </a:r>
          </a:p>
          <a:p>
            <a:pPr marL="514350" indent="-514350">
              <a:buAutoNum type="arabicPeriod" startAt="10"/>
            </a:pPr>
            <a:r>
              <a:rPr lang="en-US" dirty="0" smtClean="0"/>
              <a:t>   AC bisects </a:t>
            </a:r>
            <a:r>
              <a:rPr lang="en-US" b="1" dirty="0" smtClean="0">
                <a:sym typeface="Symbol"/>
              </a:rPr>
              <a:t></a:t>
            </a:r>
            <a:r>
              <a:rPr lang="en-US" dirty="0" smtClean="0"/>
              <a:t>JAD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575</Words>
  <Application>Microsoft Office PowerPoint</Application>
  <PresentationFormat>On-screen Show (4:3)</PresentationFormat>
  <Paragraphs>89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Section 2-5: Proving Angles Congruent</vt:lpstr>
      <vt:lpstr>Essential Questions</vt:lpstr>
      <vt:lpstr>What are adjacent angles? </vt:lpstr>
      <vt:lpstr>Vertical Angles </vt:lpstr>
      <vt:lpstr>Complementary Angles</vt:lpstr>
      <vt:lpstr>Supplementary Angles</vt:lpstr>
      <vt:lpstr>Reminders</vt:lpstr>
      <vt:lpstr>Examples p 100 (1-5)</vt:lpstr>
      <vt:lpstr>P 100 (10 -18)</vt:lpstr>
      <vt:lpstr>Theorems</vt:lpstr>
      <vt:lpstr>Slide 11</vt:lpstr>
      <vt:lpstr>Together:  P 102 (39 – 53 odds, 57, 59) </vt:lpstr>
      <vt:lpstr>Slide 13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2-5: Proving Angles Congruent</dc:title>
  <dc:creator>kimberly sharkey</dc:creator>
  <cp:lastModifiedBy>ksharkey</cp:lastModifiedBy>
  <cp:revision>15</cp:revision>
  <dcterms:created xsi:type="dcterms:W3CDTF">2010-02-14T13:40:16Z</dcterms:created>
  <dcterms:modified xsi:type="dcterms:W3CDTF">2012-02-13T15:23:13Z</dcterms:modified>
</cp:coreProperties>
</file>